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notesMasterIdLst>
    <p:notesMasterId r:id="rId16"/>
  </p:notesMasterIdLst>
  <p:sldIdLst>
    <p:sldId id="278" r:id="rId2"/>
    <p:sldId id="279" r:id="rId3"/>
    <p:sldId id="280" r:id="rId4"/>
    <p:sldId id="281" r:id="rId5"/>
    <p:sldId id="282" r:id="rId6"/>
    <p:sldId id="283" r:id="rId7"/>
    <p:sldId id="285" r:id="rId8"/>
    <p:sldId id="298" r:id="rId9"/>
    <p:sldId id="286" r:id="rId10"/>
    <p:sldId id="291" r:id="rId11"/>
    <p:sldId id="292" r:id="rId12"/>
    <p:sldId id="294" r:id="rId13"/>
    <p:sldId id="295" r:id="rId14"/>
    <p:sldId id="29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41EDA-14C1-451A-B475-ABEBFEBF5970}" type="datetimeFigureOut">
              <a:rPr lang="en-IN" smtClean="0"/>
              <a:t>09-03-2022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553DC-30BF-4341-A03A-8C79A639C5C2}" type="slidenum">
              <a:rPr lang="en-IN" smtClean="0"/>
              <a:t>‹#›</a:t>
            </a:fld>
            <a:endParaRPr lang="en-IN"/>
          </a:p>
        </p:txBody>
      </p:sp>
    </p:spTree>
    <p:extLst>
      <p:ext uri="{BB962C8B-B14F-4D97-AF65-F5344CB8AC3E}">
        <p14:creationId xmlns:p14="http://schemas.microsoft.com/office/powerpoint/2010/main" val="311844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FB8310E-5708-416F-B947-F461AE75502B}" type="datetimeFigureOut">
              <a:rPr lang="en-IN" smtClean="0"/>
              <a:t>09-03-2022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2105824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21253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4225846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CEDEB18-0162-4E2D-839B-066C7411B63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9760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4089849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B8310E-5708-416F-B947-F461AE75502B}" type="datetimeFigureOut">
              <a:rPr lang="en-IN" smtClean="0"/>
              <a:t>09-03-2022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59202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FB8310E-5708-416F-B947-F461AE75502B}" type="datetimeFigureOut">
              <a:rPr lang="en-IN" smtClean="0"/>
              <a:t>09-03-2022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171017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8310E-5708-416F-B947-F461AE75502B}"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327075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FB8310E-5708-416F-B947-F461AE75502B}" type="datetimeFigureOut">
              <a:rPr lang="en-IN" smtClean="0"/>
              <a:t>09-03-2022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317958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8310E-5708-416F-B947-F461AE75502B}" type="datetimeFigureOut">
              <a:rPr lang="en-IN" smtClean="0"/>
              <a:t>09-03-2022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740724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FB8310E-5708-416F-B947-F461AE75502B}" type="datetimeFigureOut">
              <a:rPr lang="en-IN" smtClean="0"/>
              <a:t>09-03-2022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88122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02122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8310E-5708-416F-B947-F461AE75502B}" type="datetimeFigureOut">
              <a:rPr lang="en-IN" smtClean="0"/>
              <a:t>09-03-2022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2899731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8310E-5708-416F-B947-F461AE75502B}" type="datetimeFigureOut">
              <a:rPr lang="en-IN" smtClean="0"/>
              <a:t>09-03-2022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365018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8310E-5708-416F-B947-F461AE75502B}" type="datetimeFigureOut">
              <a:rPr lang="en-IN" smtClean="0"/>
              <a:t>09-03-2022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56828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149764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8310E-5708-416F-B947-F461AE75502B}" type="datetimeFigureOut">
              <a:rPr lang="en-IN" smtClean="0"/>
              <a:t>09-03-2022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EDEB18-0162-4E2D-839B-066C7411B638}" type="slidenum">
              <a:rPr lang="en-IN" smtClean="0"/>
              <a:t>‹#›</a:t>
            </a:fld>
            <a:endParaRPr lang="en-IN"/>
          </a:p>
        </p:txBody>
      </p:sp>
    </p:spTree>
    <p:extLst>
      <p:ext uri="{BB962C8B-B14F-4D97-AF65-F5344CB8AC3E}">
        <p14:creationId xmlns:p14="http://schemas.microsoft.com/office/powerpoint/2010/main" val="77843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FB8310E-5708-416F-B947-F461AE75502B}" type="datetimeFigureOut">
              <a:rPr lang="en-IN" smtClean="0"/>
              <a:t>09-03-2022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EDEB18-0162-4E2D-839B-066C7411B638}" type="slidenum">
              <a:rPr lang="en-IN" smtClean="0"/>
              <a:t>‹#›</a:t>
            </a:fld>
            <a:endParaRPr lang="en-IN"/>
          </a:p>
        </p:txBody>
      </p:sp>
    </p:spTree>
    <p:extLst>
      <p:ext uri="{BB962C8B-B14F-4D97-AF65-F5344CB8AC3E}">
        <p14:creationId xmlns:p14="http://schemas.microsoft.com/office/powerpoint/2010/main" val="543388105"/>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Star Rating</a:t>
            </a:r>
            <a:br>
              <a:rPr lang="en-US" sz="4000" dirty="0"/>
            </a:br>
            <a:r>
              <a:rPr lang="en-US" sz="4000" dirty="0"/>
              <a:t>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By Avinash Patel</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4415-BF7B-4BA9-B3A7-3F439129E1C7}"/>
              </a:ext>
            </a:extLst>
          </p:cNvPr>
          <p:cNvSpPr>
            <a:spLocks noGrp="1"/>
          </p:cNvSpPr>
          <p:nvPr>
            <p:ph type="title"/>
          </p:nvPr>
        </p:nvSpPr>
        <p:spPr/>
        <p:txBody>
          <a:bodyPr>
            <a:normAutofit fontScale="90000"/>
          </a:bodyPr>
          <a:lstStyle/>
          <a:p>
            <a:r>
              <a:rPr lang="en-US" sz="4800" dirty="0"/>
              <a:t>Model Selection</a:t>
            </a:r>
            <a:br>
              <a:rPr lang="en-US" sz="4800" dirty="0"/>
            </a:br>
            <a:endParaRPr lang="en-IN" dirty="0"/>
          </a:p>
        </p:txBody>
      </p:sp>
      <p:sp>
        <p:nvSpPr>
          <p:cNvPr id="3" name="Content Placeholder 2">
            <a:extLst>
              <a:ext uri="{FF2B5EF4-FFF2-40B4-BE49-F238E27FC236}">
                <a16:creationId xmlns:a16="http://schemas.microsoft.com/office/drawing/2014/main" id="{6985F1A3-CF10-4FFD-9B0D-A89434A30679}"/>
              </a:ext>
            </a:extLst>
          </p:cNvPr>
          <p:cNvSpPr>
            <a:spLocks noGrp="1"/>
          </p:cNvSpPr>
          <p:nvPr>
            <p:ph idx="1"/>
          </p:nvPr>
        </p:nvSpPr>
        <p:spPr>
          <a:xfrm>
            <a:off x="913794" y="1714500"/>
            <a:ext cx="10909905" cy="4991100"/>
          </a:xfrm>
        </p:spPr>
        <p:txBody>
          <a:bodyPr>
            <a:normAutofit/>
          </a:bodyPr>
          <a:lstStyle/>
          <a:p>
            <a:r>
              <a:rPr lang="en-IN" dirty="0"/>
              <a:t>Now we will see some accuracy so that we can select the best fit model for our project.</a:t>
            </a:r>
          </a:p>
          <a:p>
            <a:endParaRPr lang="en-IN" dirty="0"/>
          </a:p>
          <a:p>
            <a:endParaRPr lang="en-IN" dirty="0"/>
          </a:p>
          <a:p>
            <a:endParaRPr lang="en-IN" dirty="0"/>
          </a:p>
          <a:p>
            <a:endParaRPr lang="en-IN" dirty="0"/>
          </a:p>
          <a:p>
            <a:endParaRPr lang="en-IN" dirty="0"/>
          </a:p>
          <a:p>
            <a:endParaRPr lang="en-IN" dirty="0"/>
          </a:p>
          <a:p>
            <a:pPr marL="36900" indent="0">
              <a:buNone/>
            </a:pPr>
            <a:endParaRPr lang="en-IN" dirty="0"/>
          </a:p>
          <a:p>
            <a:pPr marL="36900" indent="0">
              <a:buNone/>
            </a:pPr>
            <a:endParaRPr lang="en-IN" dirty="0"/>
          </a:p>
          <a:p>
            <a:pPr marL="36900" indent="0">
              <a:buNone/>
            </a:pPr>
            <a:r>
              <a:rPr lang="en-IN" dirty="0"/>
              <a:t>Hence SVM has the highest score so it will be or model. </a:t>
            </a:r>
          </a:p>
          <a:p>
            <a:endParaRPr lang="en-IN" dirty="0"/>
          </a:p>
        </p:txBody>
      </p:sp>
      <p:pic>
        <p:nvPicPr>
          <p:cNvPr id="10" name="Picture 9">
            <a:extLst>
              <a:ext uri="{FF2B5EF4-FFF2-40B4-BE49-F238E27FC236}">
                <a16:creationId xmlns:a16="http://schemas.microsoft.com/office/drawing/2014/main" id="{8709C0F1-FC8C-472A-802D-0E18FF80D603}"/>
              </a:ext>
            </a:extLst>
          </p:cNvPr>
          <p:cNvPicPr>
            <a:picLocks noChangeAspect="1"/>
          </p:cNvPicPr>
          <p:nvPr/>
        </p:nvPicPr>
        <p:blipFill rotWithShape="1">
          <a:blip r:embed="rId2"/>
          <a:srcRect l="41214" t="47272" r="26347" b="30983"/>
          <a:stretch/>
        </p:blipFill>
        <p:spPr bwMode="auto">
          <a:xfrm>
            <a:off x="3580130" y="2903220"/>
            <a:ext cx="5031740" cy="1897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297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F02D-FCDB-4CD1-9046-320E88872F64}"/>
              </a:ext>
            </a:extLst>
          </p:cNvPr>
          <p:cNvSpPr>
            <a:spLocks noGrp="1"/>
          </p:cNvSpPr>
          <p:nvPr>
            <p:ph type="title"/>
          </p:nvPr>
        </p:nvSpPr>
        <p:spPr/>
        <p:txBody>
          <a:bodyPr>
            <a:normAutofit fontScale="90000"/>
          </a:bodyPr>
          <a:lstStyle/>
          <a:p>
            <a:r>
              <a:rPr lang="en-US" sz="4800" dirty="0"/>
              <a:t>Hyperparameter Tuning</a:t>
            </a:r>
            <a:br>
              <a:rPr lang="en-US" sz="4800" dirty="0"/>
            </a:br>
            <a:endParaRPr lang="en-IN" dirty="0"/>
          </a:p>
        </p:txBody>
      </p:sp>
      <p:sp>
        <p:nvSpPr>
          <p:cNvPr id="3" name="Content Placeholder 2">
            <a:extLst>
              <a:ext uri="{FF2B5EF4-FFF2-40B4-BE49-F238E27FC236}">
                <a16:creationId xmlns:a16="http://schemas.microsoft.com/office/drawing/2014/main" id="{0381EF81-5F18-4848-A631-3ABAC9E89D1A}"/>
              </a:ext>
            </a:extLst>
          </p:cNvPr>
          <p:cNvSpPr>
            <a:spLocks noGrp="1"/>
          </p:cNvSpPr>
          <p:nvPr>
            <p:ph idx="1"/>
          </p:nvPr>
        </p:nvSpPr>
        <p:spPr/>
        <p:txBody>
          <a:bodyPr/>
          <a:lstStyle/>
          <a:p>
            <a:r>
              <a:rPr lang="en-IN" dirty="0"/>
              <a:t>Now as we </a:t>
            </a:r>
            <a:r>
              <a:rPr lang="en-IN"/>
              <a:t>selected SVM as </a:t>
            </a:r>
            <a:r>
              <a:rPr lang="en-IN" dirty="0"/>
              <a:t>our model. Now we are going to tune its parameters to make the model a little better.</a:t>
            </a:r>
          </a:p>
          <a:p>
            <a:r>
              <a:rPr lang="en-IN" dirty="0"/>
              <a:t>Parameters are:</a:t>
            </a:r>
          </a:p>
        </p:txBody>
      </p:sp>
      <p:pic>
        <p:nvPicPr>
          <p:cNvPr id="6" name="Picture 5">
            <a:extLst>
              <a:ext uri="{FF2B5EF4-FFF2-40B4-BE49-F238E27FC236}">
                <a16:creationId xmlns:a16="http://schemas.microsoft.com/office/drawing/2014/main" id="{5C160CEF-1CAC-4DA1-8C95-D2E22DD9E65D}"/>
              </a:ext>
            </a:extLst>
          </p:cNvPr>
          <p:cNvPicPr>
            <a:picLocks noChangeAspect="1"/>
          </p:cNvPicPr>
          <p:nvPr/>
        </p:nvPicPr>
        <p:blipFill rotWithShape="1">
          <a:blip r:embed="rId2"/>
          <a:srcRect l="41353" t="36819" r="29375" b="45811"/>
          <a:stretch/>
        </p:blipFill>
        <p:spPr>
          <a:xfrm>
            <a:off x="2895600" y="4085438"/>
            <a:ext cx="6390977" cy="2133247"/>
          </a:xfrm>
          <a:prstGeom prst="rect">
            <a:avLst/>
          </a:prstGeom>
        </p:spPr>
      </p:pic>
    </p:spTree>
    <p:extLst>
      <p:ext uri="{BB962C8B-B14F-4D97-AF65-F5344CB8AC3E}">
        <p14:creationId xmlns:p14="http://schemas.microsoft.com/office/powerpoint/2010/main" val="176515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0BF7A-6E0D-4D5A-9AE6-8287DE97128B}"/>
              </a:ext>
            </a:extLst>
          </p:cNvPr>
          <p:cNvSpPr>
            <a:spLocks noGrp="1"/>
          </p:cNvSpPr>
          <p:nvPr>
            <p:ph idx="1"/>
          </p:nvPr>
        </p:nvSpPr>
        <p:spPr>
          <a:xfrm>
            <a:off x="913795" y="630196"/>
            <a:ext cx="10353762" cy="5733534"/>
          </a:xfrm>
        </p:spPr>
        <p:txBody>
          <a:bodyPr/>
          <a:lstStyle/>
          <a:p>
            <a:r>
              <a:rPr lang="en-IN" dirty="0"/>
              <a:t>After doing the tuning we find out the following.</a:t>
            </a:r>
          </a:p>
          <a:p>
            <a:endParaRPr lang="en-IN" dirty="0"/>
          </a:p>
          <a:p>
            <a:endParaRPr lang="en-IN" dirty="0"/>
          </a:p>
          <a:p>
            <a:endParaRPr lang="en-IN" dirty="0"/>
          </a:p>
          <a:p>
            <a:endParaRPr lang="en-IN" dirty="0"/>
          </a:p>
          <a:p>
            <a:endParaRPr lang="en-IN" dirty="0"/>
          </a:p>
          <a:p>
            <a:endParaRPr lang="en-IN" dirty="0"/>
          </a:p>
          <a:p>
            <a:pPr marL="36900" indent="0">
              <a:buNone/>
            </a:pPr>
            <a:endParaRPr lang="en-IN" dirty="0"/>
          </a:p>
          <a:p>
            <a:pPr marL="36900" indent="0">
              <a:buNone/>
            </a:pPr>
            <a:r>
              <a:rPr lang="en-IN" dirty="0"/>
              <a:t>The Above parameters are the best parameter for this type of dataset for our model. So finally we fitted the data with these parameters. </a:t>
            </a:r>
          </a:p>
        </p:txBody>
      </p:sp>
      <p:pic>
        <p:nvPicPr>
          <p:cNvPr id="4" name="Picture 3">
            <a:extLst>
              <a:ext uri="{FF2B5EF4-FFF2-40B4-BE49-F238E27FC236}">
                <a16:creationId xmlns:a16="http://schemas.microsoft.com/office/drawing/2014/main" id="{185DB56C-EB89-4993-B462-96B5CE4A737A}"/>
              </a:ext>
            </a:extLst>
          </p:cNvPr>
          <p:cNvPicPr>
            <a:picLocks noChangeAspect="1"/>
          </p:cNvPicPr>
          <p:nvPr/>
        </p:nvPicPr>
        <p:blipFill rotWithShape="1">
          <a:blip r:embed="rId2"/>
          <a:srcRect l="41047" t="64350" r="29199" b="25997"/>
          <a:stretch/>
        </p:blipFill>
        <p:spPr>
          <a:xfrm>
            <a:off x="3406655" y="2063690"/>
            <a:ext cx="5378690" cy="981514"/>
          </a:xfrm>
          <a:prstGeom prst="rect">
            <a:avLst/>
          </a:prstGeom>
        </p:spPr>
      </p:pic>
    </p:spTree>
    <p:extLst>
      <p:ext uri="{BB962C8B-B14F-4D97-AF65-F5344CB8AC3E}">
        <p14:creationId xmlns:p14="http://schemas.microsoft.com/office/powerpoint/2010/main" val="283441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CF59-228E-42C8-9A44-B6703C564A1E}"/>
              </a:ext>
            </a:extLst>
          </p:cNvPr>
          <p:cNvSpPr>
            <a:spLocks noGrp="1"/>
          </p:cNvSpPr>
          <p:nvPr>
            <p:ph type="title"/>
          </p:nvPr>
        </p:nvSpPr>
        <p:spPr/>
        <p:txBody>
          <a:bodyPr/>
          <a:lstStyle/>
          <a:p>
            <a:r>
              <a:rPr lang="en-IN" dirty="0"/>
              <a:t>Saving The Model</a:t>
            </a:r>
          </a:p>
        </p:txBody>
      </p:sp>
      <p:sp>
        <p:nvSpPr>
          <p:cNvPr id="3" name="Content Placeholder 2">
            <a:extLst>
              <a:ext uri="{FF2B5EF4-FFF2-40B4-BE49-F238E27FC236}">
                <a16:creationId xmlns:a16="http://schemas.microsoft.com/office/drawing/2014/main" id="{E71914F5-D9B8-47BF-8B03-59A3ADEB71CA}"/>
              </a:ext>
            </a:extLst>
          </p:cNvPr>
          <p:cNvSpPr>
            <a:spLocks noGrp="1"/>
          </p:cNvSpPr>
          <p:nvPr>
            <p:ph idx="1"/>
          </p:nvPr>
        </p:nvSpPr>
        <p:spPr/>
        <p:txBody>
          <a:bodyPr/>
          <a:lstStyle/>
          <a:p>
            <a:r>
              <a:rPr lang="en-IN" dirty="0"/>
              <a:t>The final job is to save the model which is done by Joblib library.</a:t>
            </a:r>
          </a:p>
        </p:txBody>
      </p:sp>
      <p:pic>
        <p:nvPicPr>
          <p:cNvPr id="6" name="Picture 5">
            <a:extLst>
              <a:ext uri="{FF2B5EF4-FFF2-40B4-BE49-F238E27FC236}">
                <a16:creationId xmlns:a16="http://schemas.microsoft.com/office/drawing/2014/main" id="{586F9182-626D-4A4E-80B4-862EBA4A3ABF}"/>
              </a:ext>
            </a:extLst>
          </p:cNvPr>
          <p:cNvPicPr>
            <a:picLocks noChangeAspect="1"/>
          </p:cNvPicPr>
          <p:nvPr/>
        </p:nvPicPr>
        <p:blipFill rotWithShape="1">
          <a:blip r:embed="rId2"/>
          <a:srcRect l="41353" t="65077" r="15505" b="23425"/>
          <a:stretch/>
        </p:blipFill>
        <p:spPr>
          <a:xfrm>
            <a:off x="1871289" y="4035103"/>
            <a:ext cx="8449421" cy="1266739"/>
          </a:xfrm>
          <a:prstGeom prst="rect">
            <a:avLst/>
          </a:prstGeom>
        </p:spPr>
      </p:pic>
    </p:spTree>
    <p:extLst>
      <p:ext uri="{BB962C8B-B14F-4D97-AF65-F5344CB8AC3E}">
        <p14:creationId xmlns:p14="http://schemas.microsoft.com/office/powerpoint/2010/main" val="2523797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0515-E24D-4573-A85E-36A50728A918}"/>
              </a:ext>
            </a:extLst>
          </p:cNvPr>
          <p:cNvSpPr>
            <a:spLocks noGrp="1"/>
          </p:cNvSpPr>
          <p:nvPr>
            <p:ph type="title"/>
          </p:nvPr>
        </p:nvSpPr>
        <p:spPr>
          <a:xfrm>
            <a:off x="919119" y="2800350"/>
            <a:ext cx="10353762" cy="1257300"/>
          </a:xfrm>
        </p:spPr>
        <p:txBody>
          <a:bodyPr/>
          <a:lstStyle/>
          <a:p>
            <a:r>
              <a:rPr lang="en-IN" dirty="0"/>
              <a:t>THANK YOU!!!</a:t>
            </a:r>
          </a:p>
        </p:txBody>
      </p:sp>
    </p:spTree>
    <p:extLst>
      <p:ext uri="{BB962C8B-B14F-4D97-AF65-F5344CB8AC3E}">
        <p14:creationId xmlns:p14="http://schemas.microsoft.com/office/powerpoint/2010/main" val="3467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INDEX</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189649"/>
            <a:ext cx="4403596" cy="4058751"/>
          </a:xfrm>
        </p:spPr>
        <p:txBody>
          <a:bodyPr anchor="t">
            <a:normAutofit/>
          </a:bodyPr>
          <a:lstStyle/>
          <a:p>
            <a:pPr marL="36900" lvl="0" indent="0">
              <a:buNone/>
            </a:pPr>
            <a:r>
              <a:rPr lang="en-US" sz="2400" dirty="0"/>
              <a:t>Importing Dataset</a:t>
            </a:r>
          </a:p>
          <a:p>
            <a:pPr marL="36900" lvl="0" indent="0">
              <a:buNone/>
            </a:pPr>
            <a:r>
              <a:rPr lang="en-US" sz="2400" dirty="0"/>
              <a:t>Cleaning The Dataset</a:t>
            </a:r>
          </a:p>
          <a:p>
            <a:pPr marL="36900" lvl="0" indent="0">
              <a:buNone/>
            </a:pPr>
            <a:r>
              <a:rPr lang="en-US" sz="2400" dirty="0"/>
              <a:t>Visualization</a:t>
            </a:r>
          </a:p>
          <a:p>
            <a:pPr marL="36900" lvl="0" indent="0">
              <a:buNone/>
            </a:pPr>
            <a:r>
              <a:rPr lang="en-US" sz="2400" dirty="0"/>
              <a:t>Model Selection</a:t>
            </a:r>
          </a:p>
          <a:p>
            <a:pPr marL="36900" lvl="0" indent="0">
              <a:buNone/>
            </a:pPr>
            <a:r>
              <a:rPr lang="en-US" sz="2400" dirty="0"/>
              <a:t>Hyperparameter Tuning</a:t>
            </a:r>
          </a:p>
          <a:p>
            <a:pPr marL="36900" lvl="0" indent="0">
              <a:buNone/>
            </a:pPr>
            <a:r>
              <a:rPr lang="en-US" sz="2400" dirty="0"/>
              <a:t>Saving The Model</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F665-F84E-4202-8BFD-3421E9E0A06C}"/>
              </a:ext>
            </a:extLst>
          </p:cNvPr>
          <p:cNvSpPr>
            <a:spLocks noGrp="1"/>
          </p:cNvSpPr>
          <p:nvPr>
            <p:ph type="title"/>
          </p:nvPr>
        </p:nvSpPr>
        <p:spPr/>
        <p:txBody>
          <a:bodyPr>
            <a:normAutofit fontScale="90000"/>
          </a:bodyPr>
          <a:lstStyle/>
          <a:p>
            <a:r>
              <a:rPr lang="en-US" sz="4800" dirty="0"/>
              <a:t>Importing Dataset</a:t>
            </a:r>
            <a:br>
              <a:rPr lang="en-US" sz="4800" dirty="0"/>
            </a:br>
            <a:endParaRPr lang="en-IN" dirty="0"/>
          </a:p>
        </p:txBody>
      </p:sp>
      <p:sp>
        <p:nvSpPr>
          <p:cNvPr id="3" name="Content Placeholder 2">
            <a:extLst>
              <a:ext uri="{FF2B5EF4-FFF2-40B4-BE49-F238E27FC236}">
                <a16:creationId xmlns:a16="http://schemas.microsoft.com/office/drawing/2014/main" id="{F70CFE48-D801-43F4-BAF7-FA7427677BA3}"/>
              </a:ext>
            </a:extLst>
          </p:cNvPr>
          <p:cNvSpPr>
            <a:spLocks noGrp="1"/>
          </p:cNvSpPr>
          <p:nvPr>
            <p:ph idx="1"/>
          </p:nvPr>
        </p:nvSpPr>
        <p:spPr/>
        <p:txBody>
          <a:bodyPr/>
          <a:lstStyle/>
          <a:p>
            <a:r>
              <a:rPr lang="en-IN" dirty="0"/>
              <a:t>First step is to import the csv file into the Jupiter notebook.</a:t>
            </a:r>
          </a:p>
          <a:p>
            <a:endParaRPr lang="en-IN" dirty="0"/>
          </a:p>
        </p:txBody>
      </p:sp>
      <p:pic>
        <p:nvPicPr>
          <p:cNvPr id="6" name="Picture 5">
            <a:extLst>
              <a:ext uri="{FF2B5EF4-FFF2-40B4-BE49-F238E27FC236}">
                <a16:creationId xmlns:a16="http://schemas.microsoft.com/office/drawing/2014/main" id="{CD2027DB-8882-4553-8B95-6440CC014A57}"/>
              </a:ext>
            </a:extLst>
          </p:cNvPr>
          <p:cNvPicPr>
            <a:picLocks noChangeAspect="1"/>
          </p:cNvPicPr>
          <p:nvPr/>
        </p:nvPicPr>
        <p:blipFill rotWithShape="1">
          <a:blip r:embed="rId2"/>
          <a:srcRect l="41697" t="36208" r="37317" b="48257"/>
          <a:stretch/>
        </p:blipFill>
        <p:spPr>
          <a:xfrm>
            <a:off x="3446696" y="3429000"/>
            <a:ext cx="5298607" cy="2206305"/>
          </a:xfrm>
          <a:prstGeom prst="rect">
            <a:avLst/>
          </a:prstGeom>
        </p:spPr>
      </p:pic>
    </p:spTree>
    <p:extLst>
      <p:ext uri="{BB962C8B-B14F-4D97-AF65-F5344CB8AC3E}">
        <p14:creationId xmlns:p14="http://schemas.microsoft.com/office/powerpoint/2010/main" val="143446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01556C-D988-41B9-8F91-580F32B33417}"/>
              </a:ext>
            </a:extLst>
          </p:cNvPr>
          <p:cNvSpPr>
            <a:spLocks noGrp="1"/>
          </p:cNvSpPr>
          <p:nvPr>
            <p:ph idx="1"/>
          </p:nvPr>
        </p:nvSpPr>
        <p:spPr>
          <a:xfrm>
            <a:off x="919119" y="1571625"/>
            <a:ext cx="10353762" cy="3714749"/>
          </a:xfrm>
        </p:spPr>
        <p:txBody>
          <a:bodyPr/>
          <a:lstStyle/>
          <a:p>
            <a:r>
              <a:rPr lang="en-IN" dirty="0"/>
              <a:t>After importing we check any of the columns have null values or not and also see  some basic information's about all the columns.</a:t>
            </a:r>
          </a:p>
          <a:p>
            <a:r>
              <a:rPr lang="en-IN" dirty="0"/>
              <a:t>Like number of unique variables in each columns.</a:t>
            </a:r>
          </a:p>
        </p:txBody>
      </p:sp>
    </p:spTree>
    <p:extLst>
      <p:ext uri="{BB962C8B-B14F-4D97-AF65-F5344CB8AC3E}">
        <p14:creationId xmlns:p14="http://schemas.microsoft.com/office/powerpoint/2010/main" val="3035700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5B6A-A342-40A7-9344-4236545F208E}"/>
              </a:ext>
            </a:extLst>
          </p:cNvPr>
          <p:cNvSpPr>
            <a:spLocks noGrp="1"/>
          </p:cNvSpPr>
          <p:nvPr>
            <p:ph type="title"/>
          </p:nvPr>
        </p:nvSpPr>
        <p:spPr/>
        <p:txBody>
          <a:bodyPr>
            <a:normAutofit fontScale="90000"/>
          </a:bodyPr>
          <a:lstStyle/>
          <a:p>
            <a:r>
              <a:rPr lang="en-US" sz="4800" dirty="0"/>
              <a:t>Cleaning The Dataset</a:t>
            </a:r>
            <a:br>
              <a:rPr lang="en-US" sz="4800" dirty="0"/>
            </a:br>
            <a:endParaRPr lang="en-IN" dirty="0"/>
          </a:p>
        </p:txBody>
      </p:sp>
      <p:sp>
        <p:nvSpPr>
          <p:cNvPr id="3" name="Content Placeholder 2">
            <a:extLst>
              <a:ext uri="{FF2B5EF4-FFF2-40B4-BE49-F238E27FC236}">
                <a16:creationId xmlns:a16="http://schemas.microsoft.com/office/drawing/2014/main" id="{D9D79558-FD01-4A28-999A-2724B80A2131}"/>
              </a:ext>
            </a:extLst>
          </p:cNvPr>
          <p:cNvSpPr>
            <a:spLocks noGrp="1"/>
          </p:cNvSpPr>
          <p:nvPr>
            <p:ph idx="1"/>
          </p:nvPr>
        </p:nvSpPr>
        <p:spPr>
          <a:xfrm>
            <a:off x="913795" y="2076450"/>
            <a:ext cx="10353762" cy="4387850"/>
          </a:xfrm>
        </p:spPr>
        <p:txBody>
          <a:bodyPr>
            <a:normAutofit/>
          </a:bodyPr>
          <a:lstStyle/>
          <a:p>
            <a:r>
              <a:rPr lang="en-IN" dirty="0"/>
              <a:t>After some information about the dataset we are going to clean the columns individually.</a:t>
            </a:r>
          </a:p>
          <a:p>
            <a:r>
              <a:rPr lang="en-IN" dirty="0"/>
              <a:t>Categorical Column: </a:t>
            </a:r>
            <a:r>
              <a:rPr lang="en-US" dirty="0"/>
              <a:t>Both of the columns are categorical columns but we will convert all these columns into numerical columns as the models could not understand the string input so we have to feed the model integer input to work properly.</a:t>
            </a:r>
            <a:endParaRPr lang="en-IN" dirty="0"/>
          </a:p>
          <a:p>
            <a:r>
              <a:rPr lang="en-IN" dirty="0"/>
              <a:t>Columns:</a:t>
            </a:r>
          </a:p>
          <a:p>
            <a:pPr marL="36900" indent="0">
              <a:buNone/>
            </a:pPr>
            <a:r>
              <a:rPr lang="en-IN" dirty="0"/>
              <a:t>    </a:t>
            </a:r>
            <a:r>
              <a:rPr lang="en-IN" u="sng" dirty="0"/>
              <a:t>For Treating Stars column: </a:t>
            </a:r>
            <a:r>
              <a:rPr lang="en-IN" dirty="0"/>
              <a:t> I Deleted all the null rows and some rows where instead of numerical stars only stars is written which is wrong and secondly I converted all the values into integer values.</a:t>
            </a:r>
            <a:endParaRPr lang="en-US" dirty="0"/>
          </a:p>
        </p:txBody>
      </p:sp>
    </p:spTree>
    <p:extLst>
      <p:ext uri="{BB962C8B-B14F-4D97-AF65-F5344CB8AC3E}">
        <p14:creationId xmlns:p14="http://schemas.microsoft.com/office/powerpoint/2010/main" val="2463116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D7FB1-7211-49E2-9554-45FCF604B045}"/>
              </a:ext>
            </a:extLst>
          </p:cNvPr>
          <p:cNvSpPr>
            <a:spLocks noGrp="1"/>
          </p:cNvSpPr>
          <p:nvPr>
            <p:ph idx="1"/>
          </p:nvPr>
        </p:nvSpPr>
        <p:spPr>
          <a:xfrm>
            <a:off x="919119" y="1507524"/>
            <a:ext cx="10353762" cy="5173361"/>
          </a:xfrm>
        </p:spPr>
        <p:txBody>
          <a:bodyPr>
            <a:normAutofit/>
          </a:bodyPr>
          <a:lstStyle/>
          <a:p>
            <a:endParaRPr lang="en-US" u="sng" dirty="0"/>
          </a:p>
          <a:p>
            <a:r>
              <a:rPr lang="en-US" u="sng" dirty="0"/>
              <a:t>For Comments column</a:t>
            </a:r>
            <a:r>
              <a:rPr lang="en-US" dirty="0"/>
              <a:t>: This column have some  amount of null values which I deleted and the I converted all the comments into lower symbols as the model is case sensitive the I treated the row by removing any actual URL with word “URL” and any number s with the word “number” and then I removed all the punctuations and removed all the white spaces with only one space.</a:t>
            </a:r>
          </a:p>
          <a:p>
            <a:endParaRPr lang="en-US" u="sng" dirty="0"/>
          </a:p>
        </p:txBody>
      </p:sp>
    </p:spTree>
    <p:extLst>
      <p:ext uri="{BB962C8B-B14F-4D97-AF65-F5344CB8AC3E}">
        <p14:creationId xmlns:p14="http://schemas.microsoft.com/office/powerpoint/2010/main" val="109006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19C-DE50-45BD-A768-FE2310506382}"/>
              </a:ext>
            </a:extLst>
          </p:cNvPr>
          <p:cNvSpPr>
            <a:spLocks noGrp="1"/>
          </p:cNvSpPr>
          <p:nvPr>
            <p:ph type="title"/>
          </p:nvPr>
        </p:nvSpPr>
        <p:spPr/>
        <p:txBody>
          <a:bodyPr>
            <a:normAutofit fontScale="90000"/>
          </a:bodyPr>
          <a:lstStyle/>
          <a:p>
            <a:r>
              <a:rPr lang="en-US" sz="4800" dirty="0"/>
              <a:t>Visualization</a:t>
            </a:r>
            <a:br>
              <a:rPr lang="en-US" sz="4800" dirty="0"/>
            </a:br>
            <a:endParaRPr lang="en-IN" dirty="0"/>
          </a:p>
        </p:txBody>
      </p:sp>
      <p:sp>
        <p:nvSpPr>
          <p:cNvPr id="3" name="Content Placeholder 2">
            <a:extLst>
              <a:ext uri="{FF2B5EF4-FFF2-40B4-BE49-F238E27FC236}">
                <a16:creationId xmlns:a16="http://schemas.microsoft.com/office/drawing/2014/main" id="{6AB4077E-69DB-417B-A482-17EE2AE00770}"/>
              </a:ext>
            </a:extLst>
          </p:cNvPr>
          <p:cNvSpPr>
            <a:spLocks noGrp="1"/>
          </p:cNvSpPr>
          <p:nvPr>
            <p:ph idx="1"/>
          </p:nvPr>
        </p:nvSpPr>
        <p:spPr>
          <a:xfrm>
            <a:off x="913795" y="1571625"/>
            <a:ext cx="10353762" cy="3714749"/>
          </a:xfrm>
        </p:spPr>
        <p:txBody>
          <a:bodyPr/>
          <a:lstStyle/>
          <a:p>
            <a:r>
              <a:rPr lang="en-IN" dirty="0" err="1"/>
              <a:t>WordColud</a:t>
            </a:r>
            <a:r>
              <a:rPr lang="en-IN" dirty="0"/>
              <a:t>:</a:t>
            </a:r>
          </a:p>
          <a:p>
            <a:endParaRPr lang="en-IN" dirty="0"/>
          </a:p>
        </p:txBody>
      </p:sp>
      <p:pic>
        <p:nvPicPr>
          <p:cNvPr id="8" name="Picture 7">
            <a:extLst>
              <a:ext uri="{FF2B5EF4-FFF2-40B4-BE49-F238E27FC236}">
                <a16:creationId xmlns:a16="http://schemas.microsoft.com/office/drawing/2014/main" id="{AE01F10D-4B76-4101-8EF4-E6A2D9390D50}"/>
              </a:ext>
            </a:extLst>
          </p:cNvPr>
          <p:cNvPicPr>
            <a:picLocks noChangeAspect="1"/>
          </p:cNvPicPr>
          <p:nvPr/>
        </p:nvPicPr>
        <p:blipFill rotWithShape="1">
          <a:blip r:embed="rId2"/>
          <a:srcRect l="44139" t="34036" r="23288" b="20110"/>
          <a:stretch/>
        </p:blipFill>
        <p:spPr bwMode="auto">
          <a:xfrm>
            <a:off x="1442386" y="3123921"/>
            <a:ext cx="2232025" cy="176784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DD808421-5338-4254-9FFA-F1B563C68388}"/>
              </a:ext>
            </a:extLst>
          </p:cNvPr>
          <p:cNvPicPr>
            <a:picLocks noChangeAspect="1"/>
          </p:cNvPicPr>
          <p:nvPr/>
        </p:nvPicPr>
        <p:blipFill rotWithShape="1">
          <a:blip r:embed="rId3"/>
          <a:srcRect l="44006" t="26236" r="23554" b="27201"/>
          <a:stretch/>
        </p:blipFill>
        <p:spPr bwMode="auto">
          <a:xfrm>
            <a:off x="5310078" y="3146781"/>
            <a:ext cx="2160905" cy="174498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63977021-07AC-4AF8-B351-31819F4886DF}"/>
              </a:ext>
            </a:extLst>
          </p:cNvPr>
          <p:cNvPicPr>
            <a:picLocks noChangeAspect="1"/>
          </p:cNvPicPr>
          <p:nvPr/>
        </p:nvPicPr>
        <p:blipFill rotWithShape="1">
          <a:blip r:embed="rId4"/>
          <a:srcRect l="44006" t="33090" r="23421" b="20110"/>
          <a:stretch/>
        </p:blipFill>
        <p:spPr bwMode="auto">
          <a:xfrm>
            <a:off x="8860444" y="3145381"/>
            <a:ext cx="2160905" cy="17463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495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A050D3-17A4-4C43-8531-6FB7C92FAED2}"/>
              </a:ext>
            </a:extLst>
          </p:cNvPr>
          <p:cNvPicPr>
            <a:picLocks noChangeAspect="1"/>
          </p:cNvPicPr>
          <p:nvPr/>
        </p:nvPicPr>
        <p:blipFill rotWithShape="1">
          <a:blip r:embed="rId2"/>
          <a:srcRect l="44139" t="34272" r="23421" b="18929"/>
          <a:stretch/>
        </p:blipFill>
        <p:spPr bwMode="auto">
          <a:xfrm>
            <a:off x="2894339" y="2491740"/>
            <a:ext cx="2309495" cy="187452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9E534B9B-BAB0-4F9E-B73C-50D0D43584AE}"/>
              </a:ext>
            </a:extLst>
          </p:cNvPr>
          <p:cNvPicPr>
            <a:picLocks noChangeAspect="1"/>
          </p:cNvPicPr>
          <p:nvPr/>
        </p:nvPicPr>
        <p:blipFill rotWithShape="1">
          <a:blip r:embed="rId3"/>
          <a:srcRect l="42810" t="27182" r="25016" b="26728"/>
          <a:stretch/>
        </p:blipFill>
        <p:spPr bwMode="auto">
          <a:xfrm>
            <a:off x="7461780" y="2491740"/>
            <a:ext cx="2325935" cy="1874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911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99F09-5F7F-467F-9930-6901C7AE6FCA}"/>
              </a:ext>
            </a:extLst>
          </p:cNvPr>
          <p:cNvSpPr>
            <a:spLocks noGrp="1"/>
          </p:cNvSpPr>
          <p:nvPr>
            <p:ph idx="1"/>
          </p:nvPr>
        </p:nvSpPr>
        <p:spPr>
          <a:xfrm>
            <a:off x="913795" y="827068"/>
            <a:ext cx="10353762" cy="5561376"/>
          </a:xfrm>
        </p:spPr>
        <p:txBody>
          <a:bodyPr/>
          <a:lstStyle/>
          <a:p>
            <a:r>
              <a:rPr lang="en-IN" dirty="0"/>
              <a:t>Heatmap for confusion matrix:</a:t>
            </a:r>
          </a:p>
        </p:txBody>
      </p:sp>
      <p:pic>
        <p:nvPicPr>
          <p:cNvPr id="6" name="Picture 5">
            <a:extLst>
              <a:ext uri="{FF2B5EF4-FFF2-40B4-BE49-F238E27FC236}">
                <a16:creationId xmlns:a16="http://schemas.microsoft.com/office/drawing/2014/main" id="{BA60E343-DAFC-42E0-8CF3-365DACE4C54D}"/>
              </a:ext>
            </a:extLst>
          </p:cNvPr>
          <p:cNvPicPr>
            <a:picLocks noChangeAspect="1"/>
          </p:cNvPicPr>
          <p:nvPr/>
        </p:nvPicPr>
        <p:blipFill rotWithShape="1">
          <a:blip r:embed="rId2"/>
          <a:srcRect l="41879" t="52945" r="35919" b="18692"/>
          <a:stretch/>
        </p:blipFill>
        <p:spPr bwMode="auto">
          <a:xfrm>
            <a:off x="3632151" y="2331020"/>
            <a:ext cx="4927697" cy="35412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4808879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58</TotalTime>
  <Words>378</Words>
  <Application>Microsoft Office PowerPoint</Application>
  <PresentationFormat>Widescreen</PresentationFormat>
  <Paragraphs>50</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Vapor Trail</vt:lpstr>
      <vt:lpstr>Star Rating PREDICTION</vt:lpstr>
      <vt:lpstr>INDEX</vt:lpstr>
      <vt:lpstr>Importing Dataset </vt:lpstr>
      <vt:lpstr>PowerPoint Presentation</vt:lpstr>
      <vt:lpstr>Cleaning The Dataset </vt:lpstr>
      <vt:lpstr>PowerPoint Presentation</vt:lpstr>
      <vt:lpstr>Visualization </vt:lpstr>
      <vt:lpstr>PowerPoint Presentation</vt:lpstr>
      <vt:lpstr>PowerPoint Presentation</vt:lpstr>
      <vt:lpstr>Model Selection </vt:lpstr>
      <vt:lpstr>Hyperparameter Tuning </vt:lpstr>
      <vt:lpstr>PowerPoint Presentation</vt:lpstr>
      <vt:lpstr>Saving The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dc:title>
  <dc:creator>Avinash Patel</dc:creator>
  <cp:lastModifiedBy>Avinash Patel</cp:lastModifiedBy>
  <cp:revision>38</cp:revision>
  <dcterms:created xsi:type="dcterms:W3CDTF">2022-01-23T19:03:32Z</dcterms:created>
  <dcterms:modified xsi:type="dcterms:W3CDTF">2022-03-08T19:05:44Z</dcterms:modified>
</cp:coreProperties>
</file>